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458" r:id="rId3"/>
    <p:sldId id="459" r:id="rId4"/>
    <p:sldId id="460" r:id="rId5"/>
    <p:sldId id="497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80" r:id="rId15"/>
    <p:sldId id="481" r:id="rId16"/>
    <p:sldId id="482" r:id="rId17"/>
    <p:sldId id="483" r:id="rId18"/>
    <p:sldId id="486" r:id="rId19"/>
    <p:sldId id="484" r:id="rId20"/>
    <p:sldId id="485" r:id="rId21"/>
    <p:sldId id="491" r:id="rId22"/>
    <p:sldId id="499" r:id="rId23"/>
    <p:sldId id="496" r:id="rId24"/>
    <p:sldId id="500" r:id="rId25"/>
    <p:sldId id="501" r:id="rId26"/>
    <p:sldId id="498" r:id="rId27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29AFF"/>
    <a:srgbClr val="0000FF"/>
    <a:srgbClr val="FFCCCC"/>
    <a:srgbClr val="70AD47"/>
    <a:srgbClr val="BFBFDF"/>
    <a:srgbClr val="BFDFFF"/>
    <a:srgbClr val="DEFFDD"/>
    <a:srgbClr val="FFE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1945" autoAdjust="0"/>
  </p:normalViewPr>
  <p:slideViewPr>
    <p:cSldViewPr snapToGrid="0">
      <p:cViewPr varScale="1">
        <p:scale>
          <a:sx n="103" d="100"/>
          <a:sy n="103" d="100"/>
        </p:scale>
        <p:origin x="16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29/06/2020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29/06/2020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Cavité placée dans le cryostat</a:t>
            </a:r>
          </a:p>
          <a:p>
            <a:r>
              <a:rPr lang="fr-FR" dirty="0" smtClean="0"/>
              <a:t>Mesure de T avec le mouvement brownien</a:t>
            </a:r>
          </a:p>
          <a:p>
            <a:r>
              <a:rPr lang="fr-FR" dirty="0" smtClean="0"/>
              <a:t>Augmenter</a:t>
            </a:r>
            <a:r>
              <a:rPr lang="fr-FR" baseline="0" dirty="0" smtClean="0"/>
              <a:t> le gain pour refroidir.</a:t>
            </a:r>
          </a:p>
          <a:p>
            <a:r>
              <a:rPr lang="fr-FR" baseline="0" dirty="0" err="1" smtClean="0"/>
              <a:t>Tmin</a:t>
            </a:r>
            <a:r>
              <a:rPr lang="fr-FR" baseline="0" dirty="0" smtClean="0"/>
              <a:t> !!!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 qui limite le refroidissement, c’est la sensibilité de la mesure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Grande diversité de thèmes abordés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Objectif au service de plusieurs</a:t>
            </a:r>
            <a:r>
              <a:rPr lang="fr-FR" baseline="0" dirty="0" smtClean="0"/>
              <a:t> compétences. Développée dans la suite.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825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601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61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5572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Phénomène</a:t>
            </a:r>
            <a:r>
              <a:rPr lang="fr-FR" baseline="0" dirty="0" smtClean="0"/>
              <a:t> de résonance sur le verre.</a:t>
            </a:r>
            <a:endParaRPr lang="fr-FR" dirty="0" smtClean="0"/>
          </a:p>
          <a:p>
            <a:r>
              <a:rPr lang="fr-FR" dirty="0" smtClean="0"/>
              <a:t>Transition</a:t>
            </a:r>
            <a:r>
              <a:rPr lang="fr-FR" baseline="0" dirty="0" smtClean="0"/>
              <a:t> vers des oscillateurs complexes.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31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56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Plusieurs stage permettant de découvrir plusieurs thématiques de recherche dans différentes équipes.</a:t>
            </a:r>
          </a:p>
          <a:p>
            <a:r>
              <a:rPr lang="fr-FR" baseline="0" dirty="0" smtClean="0"/>
              <a:t>Thèse avec mission d’enseignement.</a:t>
            </a:r>
          </a:p>
          <a:p>
            <a:r>
              <a:rPr lang="fr-FR" baseline="0" dirty="0" smtClean="0"/>
              <a:t>Qui m’ont confirmé la </a:t>
            </a:r>
            <a:r>
              <a:rPr lang="fr-FR" baseline="0" smtClean="0"/>
              <a:t>volonté d’enseigner.</a:t>
            </a:r>
            <a:endParaRPr lang="fr-FR" baseline="0" dirty="0" smtClean="0"/>
          </a:p>
          <a:p>
            <a:r>
              <a:rPr lang="fr-FR" baseline="0" dirty="0" smtClean="0"/>
              <a:t>Préparation à l’agrégation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084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1629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562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6889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94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87962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Oscillateur harmonique</a:t>
            </a:r>
            <a:r>
              <a:rPr lang="fr-FR" baseline="0" dirty="0" smtClean="0"/>
              <a:t> : pas physique dissipation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823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 des oscillateur</a:t>
            </a:r>
            <a:r>
              <a:rPr lang="fr-FR" baseline="0" dirty="0" smtClean="0"/>
              <a:t>s que j’ai utilisé</a:t>
            </a:r>
          </a:p>
          <a:p>
            <a:endParaRPr lang="fr-FR" dirty="0" smtClean="0"/>
          </a:p>
          <a:p>
            <a:r>
              <a:rPr lang="fr-FR" dirty="0" smtClean="0"/>
              <a:t>Pour refroidir l’oscillateur,</a:t>
            </a:r>
            <a:r>
              <a:rPr lang="fr-FR" baseline="0" dirty="0" smtClean="0"/>
              <a:t> on va utiliser la cryogénie et des techniques de refroidissement laser.</a:t>
            </a:r>
          </a:p>
          <a:p>
            <a:r>
              <a:rPr lang="fr-FR" baseline="0" dirty="0" smtClean="0"/>
              <a:t>Mais comment mesurer sa température : on va utiliser le mouvement brownien.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069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haute T pas de soucis.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29/06/2020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1.png"/><Relationship Id="rId7" Type="http://schemas.openxmlformats.org/officeDocument/2006/relationships/image" Target="../media/image79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7" Type="http://schemas.openxmlformats.org/officeDocument/2006/relationships/image" Target="../media/image8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7.png"/><Relationship Id="rId7" Type="http://schemas.openxmlformats.org/officeDocument/2006/relationships/image" Target="../media/image10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5.png"/><Relationship Id="rId5" Type="http://schemas.openxmlformats.org/officeDocument/2006/relationships/image" Target="../media/image100.png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19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10" Type="http://schemas.openxmlformats.org/officeDocument/2006/relationships/image" Target="../media/image2.gif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90.png"/><Relationship Id="rId3" Type="http://schemas.openxmlformats.org/officeDocument/2006/relationships/image" Target="../media/image33.png"/><Relationship Id="rId7" Type="http://schemas.openxmlformats.org/officeDocument/2006/relationships/image" Target="../media/image26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5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6" y="2579920"/>
            <a:ext cx="4634196" cy="3475647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905991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spécial de l’agrégation de physique-chimie,</a:t>
            </a:r>
          </a:p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4" y="2579920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47" y="1427491"/>
            <a:ext cx="4500881" cy="28538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0" y="4370829"/>
            <a:ext cx="8685440" cy="228000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44416" y="5639812"/>
            <a:ext cx="1614196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19131" y="4573083"/>
            <a:ext cx="1919336" cy="6747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mesure des déplacements permet d’appliquer une </a:t>
            </a:r>
            <a:r>
              <a:rPr lang="fr-FR" b="1" dirty="0" smtClean="0">
                <a:solidFill>
                  <a:schemeClr val="tx2"/>
                </a:solidFill>
              </a:rPr>
              <a:t>force de frottement visqueux</a:t>
            </a:r>
            <a:r>
              <a:rPr lang="fr-FR" dirty="0" smtClean="0">
                <a:solidFill>
                  <a:schemeClr val="tx2"/>
                </a:solidFill>
              </a:rPr>
              <a:t> qui </a:t>
            </a:r>
            <a:r>
              <a:rPr lang="fr-FR" b="1" dirty="0" smtClean="0">
                <a:solidFill>
                  <a:schemeClr val="tx2"/>
                </a:solidFill>
              </a:rPr>
              <a:t>refroidit </a:t>
            </a:r>
            <a:r>
              <a:rPr lang="fr-FR" dirty="0" smtClean="0">
                <a:solidFill>
                  <a:schemeClr val="tx2"/>
                </a:solidFill>
              </a:rPr>
              <a:t>de l’oscillateur.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629609" y="4374822"/>
            <a:ext cx="1604864" cy="10649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95527" y="5439748"/>
            <a:ext cx="2719193" cy="123394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758612" y="5152034"/>
            <a:ext cx="1436915" cy="14987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425224" y="5662678"/>
            <a:ext cx="2719191" cy="101101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10417" y="5157169"/>
            <a:ext cx="314663" cy="5055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5224609" y="4374821"/>
            <a:ext cx="494521" cy="7772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2" grpId="0"/>
      <p:bldP spid="13" grpId="0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2"/>
            <a:ext cx="8686800" cy="319718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1"/>
            <a:ext cx="8686800" cy="319718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200"/>
            <a:ext cx="8686800" cy="319718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9"/>
            <a:ext cx="8686800" cy="3197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883661"/>
            <a:ext cx="4045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</a:t>
            </a:r>
            <a:r>
              <a:rPr lang="fr-FR" b="1" dirty="0" smtClean="0">
                <a:solidFill>
                  <a:schemeClr val="tx2"/>
                </a:solidFill>
              </a:rPr>
              <a:t>température</a:t>
            </a:r>
            <a:r>
              <a:rPr lang="fr-FR" dirty="0" smtClean="0">
                <a:solidFill>
                  <a:schemeClr val="tx2"/>
                </a:solidFill>
              </a:rPr>
              <a:t> de l’oscillateur est déduite de son </a:t>
            </a:r>
            <a:r>
              <a:rPr lang="fr-FR" b="1" dirty="0" smtClean="0">
                <a:solidFill>
                  <a:schemeClr val="tx2"/>
                </a:solidFill>
              </a:rPr>
              <a:t>mouvement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b="1" dirty="0" smtClean="0">
                <a:solidFill>
                  <a:schemeClr val="tx2"/>
                </a:solidFill>
              </a:rPr>
              <a:t>brownien.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02198"/>
            <a:ext cx="8686800" cy="3197186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0" y="2031544"/>
            <a:ext cx="1107652" cy="97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tx2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5,5±0,5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phonons</m:t>
                    </m:r>
                  </m:oMath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82931"/>
                <a:ext cx="8686800" cy="949555"/>
              </a:xfrm>
              <a:prstGeom prst="rect">
                <a:avLst/>
              </a:prstGeom>
              <a:blipFill rotWithShape="0">
                <a:blip r:embed="rId13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6"/>
          <p:cNvSpPr txBox="1"/>
          <p:nvPr/>
        </p:nvSpPr>
        <p:spPr>
          <a:xfrm>
            <a:off x="5019261" y="883661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tx2"/>
                </a:solidFill>
              </a:rPr>
              <a:t>L’oscillateur est </a:t>
            </a:r>
            <a:r>
              <a:rPr lang="fr-FR" b="1" dirty="0" smtClean="0">
                <a:solidFill>
                  <a:schemeClr val="tx2"/>
                </a:solidFill>
              </a:rPr>
              <a:t>refroidi</a:t>
            </a:r>
            <a:r>
              <a:rPr lang="fr-FR" dirty="0" smtClean="0">
                <a:solidFill>
                  <a:schemeClr val="tx2"/>
                </a:solidFill>
              </a:rPr>
              <a:t> en augmentant le</a:t>
            </a:r>
            <a:r>
              <a:rPr lang="fr-FR" b="1" dirty="0" smtClean="0">
                <a:solidFill>
                  <a:schemeClr val="tx2"/>
                </a:solidFill>
              </a:rPr>
              <a:t> gain de la boucle de la rétroaction.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887" y="1121198"/>
                <a:ext cx="1415900" cy="6127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/>
                          </m:sSubSup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11" y="1121198"/>
                <a:ext cx="3070071" cy="6127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7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6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3" y="2009755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232" y="2009754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8600" y="2737129"/>
            <a:ext cx="377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</a:t>
            </a:r>
            <a:r>
              <a:rPr lang="fr-FR" b="1" dirty="0" smtClean="0">
                <a:solidFill>
                  <a:schemeClr val="tx2"/>
                </a:solidFill>
              </a:rPr>
              <a:t>fluctuations quantiques </a:t>
            </a:r>
            <a:r>
              <a:rPr lang="fr-FR" dirty="0" smtClean="0">
                <a:solidFill>
                  <a:schemeClr val="tx2"/>
                </a:solidFill>
              </a:rPr>
              <a:t>de la lumière dégradent la sensibilité :</a:t>
            </a:r>
          </a:p>
          <a:p>
            <a:pPr marL="742950" lvl="1" indent="-285750">
              <a:buFontTx/>
              <a:buChar char="-"/>
            </a:pPr>
            <a:r>
              <a:rPr lang="fr-FR" b="1" dirty="0" smtClean="0">
                <a:solidFill>
                  <a:schemeClr val="accent2"/>
                </a:solidFill>
              </a:rPr>
              <a:t>directement</a:t>
            </a:r>
            <a:endParaRPr lang="fr-FR" dirty="0">
              <a:solidFill>
                <a:schemeClr val="accent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dirty="0" smtClean="0">
                <a:solidFill>
                  <a:schemeClr val="accent6"/>
                </a:solidFill>
              </a:rPr>
              <a:t>via la </a:t>
            </a:r>
            <a:r>
              <a:rPr lang="fr-FR" b="1" dirty="0" smtClean="0">
                <a:solidFill>
                  <a:schemeClr val="accent6"/>
                </a:solidFill>
              </a:rPr>
              <a:t>pression de radiation</a:t>
            </a:r>
            <a:endParaRPr lang="fr-FR" b="1" dirty="0">
              <a:solidFill>
                <a:schemeClr val="accent6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349232" y="5195308"/>
            <a:ext cx="3578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L’utilisation de </a:t>
            </a:r>
            <a:r>
              <a:rPr lang="fr-FR" b="1" dirty="0" smtClean="0">
                <a:solidFill>
                  <a:schemeClr val="tx2"/>
                </a:solidFill>
              </a:rPr>
              <a:t>lumière comprimée </a:t>
            </a:r>
            <a:r>
              <a:rPr lang="fr-FR" dirty="0" smtClean="0">
                <a:solidFill>
                  <a:schemeClr val="tx2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tx2"/>
                </a:solidFill>
              </a:rPr>
              <a:t>interféromètres gravitationnels.</a:t>
            </a:r>
            <a:endParaRPr lang="fr-FR" b="1" dirty="0">
              <a:solidFill>
                <a:schemeClr val="tx2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3934793" y="6287503"/>
            <a:ext cx="133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chemeClr val="bg1"/>
                </a:solidFill>
              </a:rPr>
              <a:t>Virgo</a:t>
            </a:r>
            <a:r>
              <a:rPr lang="fr-FR" i="1" dirty="0" smtClean="0">
                <a:solidFill>
                  <a:schemeClr val="bg1"/>
                </a:solidFill>
              </a:rPr>
              <a:t> (Italie)</a:t>
            </a:r>
            <a:endParaRPr lang="fr-FR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357421"/>
                <a:ext cx="456985" cy="33855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098503"/>
                <a:ext cx="48564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826589"/>
                <a:ext cx="616386" cy="387222"/>
              </a:xfrm>
              <a:prstGeom prst="rect">
                <a:avLst/>
              </a:prstGeom>
              <a:blipFill rotWithShape="0">
                <a:blip r:embed="rId17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16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/>
                      </m:sSubSup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407" y="2567671"/>
                <a:ext cx="642035" cy="387222"/>
              </a:xfrm>
              <a:prstGeom prst="rect">
                <a:avLst/>
              </a:prstGeom>
              <a:blipFill rotWithShape="0">
                <a:blip r:embed="rId18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8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13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3662569" y="323911"/>
            <a:ext cx="1818861" cy="854765"/>
            <a:chOff x="2976579" y="724493"/>
            <a:chExt cx="1818861" cy="854765"/>
          </a:xfrm>
        </p:grpSpPr>
        <p:sp>
          <p:nvSpPr>
            <p:cNvPr id="3" name="Ellipse 2"/>
            <p:cNvSpPr/>
            <p:nvPr/>
          </p:nvSpPr>
          <p:spPr>
            <a:xfrm>
              <a:off x="2976579" y="724493"/>
              <a:ext cx="181886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3191558" y="967210"/>
              <a:ext cx="138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Électronique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6767417" y="1178045"/>
            <a:ext cx="2033683" cy="854765"/>
            <a:chOff x="6755177" y="355161"/>
            <a:chExt cx="2033683" cy="854765"/>
          </a:xfrm>
        </p:grpSpPr>
        <p:sp>
          <p:nvSpPr>
            <p:cNvPr id="9" name="ZoneTexte 8"/>
            <p:cNvSpPr txBox="1"/>
            <p:nvPr/>
          </p:nvSpPr>
          <p:spPr>
            <a:xfrm>
              <a:off x="6948398" y="597878"/>
              <a:ext cx="1679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Programmation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6755177" y="355161"/>
              <a:ext cx="2033683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51816" y="1178677"/>
            <a:ext cx="1381408" cy="854765"/>
            <a:chOff x="351816" y="1178677"/>
            <a:chExt cx="1381408" cy="854765"/>
          </a:xfrm>
        </p:grpSpPr>
        <p:sp>
          <p:nvSpPr>
            <p:cNvPr id="2" name="ZoneTexte 1"/>
            <p:cNvSpPr txBox="1"/>
            <p:nvPr/>
          </p:nvSpPr>
          <p:spPr>
            <a:xfrm>
              <a:off x="479834" y="1421394"/>
              <a:ext cx="1125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Cryogénie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Ellipse 13"/>
            <p:cNvSpPr/>
            <p:nvPr/>
          </p:nvSpPr>
          <p:spPr>
            <a:xfrm>
              <a:off x="351816" y="1178677"/>
              <a:ext cx="1381408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786266" y="3702184"/>
            <a:ext cx="1143000" cy="854765"/>
            <a:chOff x="6227842" y="3795128"/>
            <a:chExt cx="1143000" cy="854765"/>
          </a:xfrm>
        </p:grpSpPr>
        <p:sp>
          <p:nvSpPr>
            <p:cNvPr id="6" name="ZoneTexte 5"/>
            <p:cNvSpPr txBox="1"/>
            <p:nvPr/>
          </p:nvSpPr>
          <p:spPr>
            <a:xfrm>
              <a:off x="6326008" y="4037845"/>
              <a:ext cx="961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Optique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5" name="Ellipse 14"/>
            <p:cNvSpPr/>
            <p:nvPr/>
          </p:nvSpPr>
          <p:spPr>
            <a:xfrm>
              <a:off x="6227842" y="3795128"/>
              <a:ext cx="1143000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7123459" y="3590639"/>
            <a:ext cx="1677641" cy="854765"/>
            <a:chOff x="1915631" y="4896786"/>
            <a:chExt cx="1677641" cy="854765"/>
          </a:xfrm>
        </p:grpSpPr>
        <p:sp>
          <p:nvSpPr>
            <p:cNvPr id="8" name="ZoneTexte 7"/>
            <p:cNvSpPr txBox="1"/>
            <p:nvPr/>
          </p:nvSpPr>
          <p:spPr>
            <a:xfrm>
              <a:off x="2107352" y="5139503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accent1">
                      <a:lumMod val="50000"/>
                    </a:schemeClr>
                  </a:solidFill>
                </a:rPr>
                <a:t>Oscillateurs</a:t>
              </a:r>
              <a:endParaRPr lang="fr-FR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915631" y="4896786"/>
              <a:ext cx="1677641" cy="854765"/>
            </a:xfrm>
            <a:prstGeom prst="ellipse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/>
          <p:nvPr/>
        </p:nvSpPr>
        <p:spPr>
          <a:xfrm>
            <a:off x="228600" y="579961"/>
            <a:ext cx="8686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Réinvestir les connaissances théoriques et les compétences expérimentales développées pendant la thèse autour de </a:t>
            </a:r>
            <a:r>
              <a:rPr lang="fr-FR" b="1" dirty="0">
                <a:solidFill>
                  <a:schemeClr val="tx2"/>
                </a:solidFill>
              </a:rPr>
              <a:t>l’oscillateur mécanique </a:t>
            </a:r>
            <a:r>
              <a:rPr lang="fr-FR" dirty="0">
                <a:solidFill>
                  <a:schemeClr val="tx2"/>
                </a:solidFill>
              </a:rPr>
              <a:t>qu’est le micro-pilier.</a:t>
            </a:r>
            <a:endParaRPr lang="fr-FR" i="1" dirty="0">
              <a:solidFill>
                <a:schemeClr val="tx2"/>
              </a:solidFill>
            </a:endParaRPr>
          </a:p>
          <a:p>
            <a:endParaRPr lang="fr-FR" b="1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Contexte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Premier trimestre de première année de CPGE, </a:t>
            </a:r>
            <a:r>
              <a:rPr lang="fr-FR" b="1" dirty="0" smtClean="0">
                <a:solidFill>
                  <a:schemeClr val="accent1"/>
                </a:solidFill>
              </a:rPr>
              <a:t>signaux physiques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harmonique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Oscillateur amorti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Filtrage linéaire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Étude spectrale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Fil conducteur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Confronter le modèle de l’oscillateur à des systèmes réels</a:t>
            </a:r>
            <a:endParaRPr lang="fr-FR" b="1" dirty="0">
              <a:solidFill>
                <a:schemeClr val="accent1"/>
              </a:solidFill>
            </a:endParaRPr>
          </a:p>
          <a:p>
            <a:pPr lvl="1"/>
            <a:endParaRPr lang="fr-FR" b="1" dirty="0" smtClean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2"/>
                </a:solidFill>
              </a:rPr>
              <a:t>Déroulement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accent1"/>
                </a:solidFill>
              </a:rPr>
              <a:t>Cours + TD : aspects théoriques et résultats importants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TP : étude de différents oscillateurs : diapasons, verre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chemeClr val="accent1"/>
                </a:solidFill>
              </a:rPr>
              <a:t>Évaluation : étude documentaire autour des oscillateurs micro-fabriqués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32874"/>
            <a:ext cx="9144000" cy="228436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Oscillateurs et micro-pilier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673489"/>
            <a:ext cx="9144000" cy="128613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0" y="4959626"/>
            <a:ext cx="9144000" cy="187543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Cours et TD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harmonique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i="1" dirty="0">
                    <a:solidFill>
                      <a:schemeClr val="tx2"/>
                    </a:solidFill>
                  </a:rPr>
                  <a:t>Comment déterminer la pulsation propre 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86868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632" t="-3974" b="-927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Équation canonique de l’oscillateur amorti :</a:t>
                </a:r>
                <a:endParaRPr lang="fr-FR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sources d’amortissement ?</a:t>
                </a:r>
                <a:endParaRPr lang="fr-FR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940315"/>
                <a:ext cx="868680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63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tx2"/>
                    </a:solidFill>
                  </a:rPr>
                  <a:t>En régime forcé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i="1" dirty="0" smtClean="0">
                    <a:solidFill>
                      <a:schemeClr val="tx2"/>
                    </a:solidFill>
                  </a:rPr>
                  <a:t>Quelles sont les caractéristiques </a:t>
                </a:r>
                <a:r>
                  <a:rPr lang="fr-FR" i="1" dirty="0">
                    <a:solidFill>
                      <a:schemeClr val="tx2"/>
                    </a:solidFill>
                  </a:rPr>
                  <a:t>d</a:t>
                </a:r>
                <a:r>
                  <a:rPr lang="fr-FR" i="1" dirty="0" smtClean="0">
                    <a:solidFill>
                      <a:schemeClr val="tx2"/>
                    </a:solidFill>
                  </a:rPr>
                  <a:t>’un système résonant ?</a:t>
                </a: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429710"/>
                <a:ext cx="8686800" cy="1260153"/>
              </a:xfrm>
              <a:prstGeom prst="rect">
                <a:avLst/>
              </a:prstGeom>
              <a:blipFill rotWithShape="0">
                <a:blip r:embed="rId5"/>
                <a:stretch>
                  <a:fillRect l="-632" t="-2913" b="-72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/>
          <p:cNvGrpSpPr/>
          <p:nvPr/>
        </p:nvGrpSpPr>
        <p:grpSpPr>
          <a:xfrm>
            <a:off x="5349233" y="511175"/>
            <a:ext cx="3566167" cy="2651765"/>
            <a:chOff x="5349233" y="511175"/>
            <a:chExt cx="3566167" cy="265176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233" y="511175"/>
              <a:ext cx="3566167" cy="265176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67" y="661464"/>
              <a:ext cx="912358" cy="8057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ZoneTexte 12"/>
          <p:cNvSpPr txBox="1"/>
          <p:nvPr/>
        </p:nvSpPr>
        <p:spPr>
          <a:xfrm>
            <a:off x="228600" y="6071262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Illustration des différents résultats avec des simulations Python.</a:t>
            </a:r>
          </a:p>
        </p:txBody>
      </p:sp>
    </p:spTree>
    <p:extLst>
      <p:ext uri="{BB962C8B-B14F-4D97-AF65-F5344CB8AC3E}">
        <p14:creationId xmlns:p14="http://schemas.microsoft.com/office/powerpoint/2010/main" val="23708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46" y="1011979"/>
            <a:ext cx="1681473" cy="40355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r="16708"/>
          <a:stretch/>
        </p:blipFill>
        <p:spPr>
          <a:xfrm>
            <a:off x="228600" y="1246360"/>
            <a:ext cx="2424165" cy="3566773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caractérisation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5047513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En </a:t>
            </a:r>
            <a:r>
              <a:rPr lang="fr-FR" b="1" dirty="0" smtClean="0">
                <a:solidFill>
                  <a:schemeClr val="tx2"/>
                </a:solidFill>
              </a:rPr>
              <a:t>régime libre</a:t>
            </a:r>
            <a:r>
              <a:rPr lang="fr-FR" dirty="0" smtClean="0">
                <a:solidFill>
                  <a:schemeClr val="tx2"/>
                </a:solidFill>
              </a:rPr>
              <a:t>, on mesure la </a:t>
            </a:r>
            <a:r>
              <a:rPr lang="fr-FR" b="1" dirty="0" smtClean="0">
                <a:solidFill>
                  <a:schemeClr val="accent1"/>
                </a:solidFill>
              </a:rPr>
              <a:t>fréquence propre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et le </a:t>
            </a:r>
            <a:r>
              <a:rPr lang="fr-FR" b="1" dirty="0" smtClean="0">
                <a:solidFill>
                  <a:schemeClr val="accent6"/>
                </a:solidFill>
              </a:rPr>
              <a:t>facteur de qualité</a:t>
            </a:r>
            <a:r>
              <a:rPr lang="fr-FR" dirty="0" smtClean="0">
                <a:solidFill>
                  <a:schemeClr val="tx2"/>
                </a:solidFill>
              </a:rPr>
              <a:t>.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453119" y="1246966"/>
            <a:ext cx="4462281" cy="3566167"/>
            <a:chOff x="3904488" y="3458850"/>
            <a:chExt cx="4462281" cy="3566167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ZoneTexte 18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9" name="ZoneTexte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Connecteur droit avec flèche 17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ZoneTexte 19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ZoneTexte 11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choisir pertinemment les paramètres d’acquisition</a:t>
            </a:r>
            <a:endParaRPr lang="fr-FR" b="1" i="1" dirty="0">
              <a:solidFill>
                <a:schemeClr val="accent2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28600" y="5433605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 smtClean="0">
                <a:solidFill>
                  <a:schemeClr val="tx2"/>
                </a:solidFill>
              </a:rPr>
              <a:t>Quels sont les paramètres qui influent sur ces valeurs ?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accent1"/>
                </a:solidFill>
              </a:rPr>
              <a:t>A</a:t>
            </a:r>
            <a:r>
              <a:rPr lang="fr-FR" i="1" dirty="0" smtClean="0">
                <a:solidFill>
                  <a:schemeClr val="accent1"/>
                </a:solidFill>
              </a:rPr>
              <a:t>jout d’une masselotte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Présence d’une caisse de résonance</a:t>
            </a: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accent6"/>
                </a:solidFill>
              </a:rPr>
              <a:t>Frottements fluides dans différents milieux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9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« fonction de transfert »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39330" y="2288879"/>
            <a:ext cx="389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Une excitation sinusoïdale par un électro-aimant permet de mesurer la </a:t>
            </a:r>
            <a:r>
              <a:rPr lang="fr-FR" b="1" dirty="0" smtClean="0">
                <a:solidFill>
                  <a:schemeClr val="tx2"/>
                </a:solidFill>
              </a:rPr>
              <a:t>réponse fréquentielle</a:t>
            </a:r>
            <a:r>
              <a:rPr lang="fr-FR" dirty="0" smtClean="0">
                <a:solidFill>
                  <a:schemeClr val="tx2"/>
                </a:solidFill>
              </a:rPr>
              <a:t> du diapason.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35" y="1143451"/>
            <a:ext cx="4448565" cy="356616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06" b="21185"/>
          <a:stretch/>
        </p:blipFill>
        <p:spPr>
          <a:xfrm>
            <a:off x="228599" y="4323606"/>
            <a:ext cx="2674689" cy="234437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168" y="4323606"/>
            <a:ext cx="1021788" cy="23092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/>
          <p:cNvSpPr txBox="1"/>
          <p:nvPr/>
        </p:nvSpPr>
        <p:spPr>
          <a:xfrm>
            <a:off x="4466835" y="5348343"/>
            <a:ext cx="444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diapason en quartz </a:t>
            </a:r>
            <a:r>
              <a:rPr lang="fr-FR" dirty="0" smtClean="0">
                <a:solidFill>
                  <a:schemeClr val="tx2"/>
                </a:solidFill>
              </a:rPr>
              <a:t>peut être utilisé comme </a:t>
            </a:r>
            <a:r>
              <a:rPr lang="fr-FR" b="1" dirty="0" smtClean="0">
                <a:solidFill>
                  <a:schemeClr val="tx2"/>
                </a:solidFill>
              </a:rPr>
              <a:t>capteur de pression.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fonction de transfert et résonance – lien avec les filtres électroniques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on 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194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9697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TP : étude spectrale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28600" y="4998354"/>
            <a:ext cx="4741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Les oscillateurs réels comportent de nombreux </a:t>
            </a:r>
            <a:r>
              <a:rPr lang="fr-FR" b="1" dirty="0" smtClean="0">
                <a:solidFill>
                  <a:schemeClr val="tx2"/>
                </a:solidFill>
              </a:rPr>
              <a:t>modes propres </a:t>
            </a:r>
            <a:r>
              <a:rPr lang="fr-FR" dirty="0" smtClean="0">
                <a:solidFill>
                  <a:schemeClr val="tx2"/>
                </a:solidFill>
              </a:rPr>
              <a:t>: on peut les décrire par des </a:t>
            </a:r>
            <a:r>
              <a:rPr lang="fr-FR" b="1" dirty="0" smtClean="0">
                <a:solidFill>
                  <a:schemeClr val="tx2"/>
                </a:solidFill>
              </a:rPr>
              <a:t>ensembles d’oscillateurs amortis.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5234933" y="4147853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00" y="1254033"/>
            <a:ext cx="1080000" cy="1440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00" y="1254033"/>
            <a:ext cx="1080000" cy="1440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400" y="1254033"/>
            <a:ext cx="1080000" cy="144000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400" y="1254033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4033"/>
            <a:ext cx="3570739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00" y="1254033"/>
            <a:ext cx="1080000" cy="144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937862" y="2936087"/>
            <a:ext cx="45550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verre peut servir pour l’</a:t>
            </a:r>
            <a:r>
              <a:rPr lang="fr-FR" b="1" dirty="0" smtClean="0">
                <a:solidFill>
                  <a:schemeClr val="tx2"/>
                </a:solidFill>
              </a:rPr>
              <a:t>analyse spectrale </a:t>
            </a:r>
            <a:r>
              <a:rPr lang="fr-FR" dirty="0" smtClean="0">
                <a:solidFill>
                  <a:schemeClr val="tx2"/>
                </a:solidFill>
              </a:rPr>
              <a:t>des modes mécaniques d’un objet complexe.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228600" y="64264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2"/>
                </a:solidFill>
              </a:rPr>
              <a:t>Compétence : analyse spectrale d’un signal périodique</a:t>
            </a:r>
            <a:endParaRPr lang="fr-FR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2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Louis-le-Grand,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l’UPMC, Paris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l’UPMC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 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>
                <a:solidFill>
                  <a:schemeClr val="accent1"/>
                </a:solidFill>
              </a:rPr>
              <a:t>(</a:t>
            </a:r>
            <a:r>
              <a:rPr lang="fr-FR" dirty="0" smtClean="0">
                <a:solidFill>
                  <a:schemeClr val="accent1"/>
                </a:solidFill>
              </a:rPr>
              <a:t>LKB, Paris) 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au centre de Montrouge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0" y="1460867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20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31961" t="7559" r="32843" b="4249"/>
          <a:stretch/>
        </p:blipFill>
        <p:spPr>
          <a:xfrm>
            <a:off x="5925668" y="579961"/>
            <a:ext cx="3218330" cy="45361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/>
          <a:srcRect l="32451" t="7734" r="32844" b="4074"/>
          <a:stretch/>
        </p:blipFill>
        <p:spPr>
          <a:xfrm>
            <a:off x="2985246" y="579961"/>
            <a:ext cx="3173506" cy="453614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/>
          <a:srcRect l="31961" t="7560" r="32941" b="4075"/>
          <a:stretch/>
        </p:blipFill>
        <p:spPr>
          <a:xfrm>
            <a:off x="0" y="581994"/>
            <a:ext cx="3209365" cy="454510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-4483" y="715439"/>
            <a:ext cx="9144000" cy="44824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Valorisation – Évaluation : Micro-capteurs et oscillateurs 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4" y="2625731"/>
                <a:ext cx="245297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</m:sSubSup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fr-FR" b="1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61" y="2345523"/>
                <a:ext cx="1253677" cy="910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98" y="2669881"/>
                <a:ext cx="1280672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ZoneTexte 30"/>
          <p:cNvSpPr txBox="1"/>
          <p:nvPr/>
        </p:nvSpPr>
        <p:spPr>
          <a:xfrm>
            <a:off x="228600" y="5276833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Evaluer la maitrise des notions :</a:t>
            </a:r>
            <a:endParaRPr lang="fr-FR" b="1" i="1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 smtClean="0">
                <a:solidFill>
                  <a:schemeClr val="tx2"/>
                </a:solidFill>
              </a:rPr>
              <a:t>oscillateur amorti et soumis à une excitation sinusoïdale</a:t>
            </a:r>
            <a:endParaRPr lang="fr-FR" dirty="0">
              <a:solidFill>
                <a:schemeClr val="tx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s</a:t>
            </a:r>
            <a:r>
              <a:rPr lang="fr-FR" i="1" dirty="0" smtClean="0">
                <a:solidFill>
                  <a:schemeClr val="tx2"/>
                </a:solidFill>
              </a:rPr>
              <a:t>ignaux </a:t>
            </a:r>
            <a:r>
              <a:rPr lang="fr-FR" i="1" dirty="0">
                <a:solidFill>
                  <a:schemeClr val="tx2"/>
                </a:solidFill>
              </a:rPr>
              <a:t>périodiques, </a:t>
            </a:r>
            <a:r>
              <a:rPr lang="fr-FR" i="1" dirty="0" smtClean="0">
                <a:solidFill>
                  <a:schemeClr val="tx2"/>
                </a:solidFill>
              </a:rPr>
              <a:t>spectres</a:t>
            </a:r>
          </a:p>
          <a:p>
            <a:pPr marL="742950" lvl="1" indent="-285750">
              <a:buFontTx/>
              <a:buChar char="-"/>
            </a:pPr>
            <a:r>
              <a:rPr lang="fr-FR" i="1" dirty="0">
                <a:solidFill>
                  <a:schemeClr val="tx2"/>
                </a:solidFill>
              </a:rPr>
              <a:t>a</a:t>
            </a:r>
            <a:r>
              <a:rPr lang="fr-FR" i="1" dirty="0" smtClean="0">
                <a:solidFill>
                  <a:schemeClr val="tx2"/>
                </a:solidFill>
              </a:rPr>
              <a:t>nalogi</a:t>
            </a:r>
            <a:r>
              <a:rPr lang="fr-FR" i="1" dirty="0" smtClean="0">
                <a:solidFill>
                  <a:schemeClr val="tx2"/>
                </a:solidFill>
              </a:rPr>
              <a:t>e avec l’électronique, </a:t>
            </a:r>
            <a:r>
              <a:rPr lang="fr-FR" i="1" dirty="0" smtClean="0">
                <a:solidFill>
                  <a:schemeClr val="tx2"/>
                </a:solidFill>
              </a:rPr>
              <a:t>fonction </a:t>
            </a:r>
            <a:r>
              <a:rPr lang="fr-FR" i="1" dirty="0">
                <a:solidFill>
                  <a:schemeClr val="tx2"/>
                </a:solidFill>
              </a:rPr>
              <a:t>de </a:t>
            </a:r>
            <a:r>
              <a:rPr lang="fr-FR" i="1" dirty="0" smtClean="0">
                <a:solidFill>
                  <a:schemeClr val="tx2"/>
                </a:solidFill>
              </a:rPr>
              <a:t>transfert</a:t>
            </a:r>
            <a:endParaRPr lang="fr-FR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2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0" y="758016"/>
            <a:ext cx="9144000" cy="1451730"/>
            <a:chOff x="0" y="2338338"/>
            <a:chExt cx="9144000" cy="1451730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432000" y="3562350"/>
              <a:ext cx="8280000" cy="53975"/>
            </a:xfrm>
            <a:prstGeom prst="rect">
              <a:avLst/>
            </a:prstGeom>
            <a:gradFill rotWithShape="1">
              <a:gsLst>
                <a:gs pos="0">
                  <a:srgbClr val="0099FF"/>
                </a:gs>
                <a:gs pos="100000">
                  <a:srgbClr val="9BD7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endParaRPr lang="fr-FR" altLang="fr-FR" dirty="0">
                <a:solidFill>
                  <a:schemeClr val="tx2"/>
                </a:solidFill>
              </a:endParaRPr>
            </a:p>
          </p:txBody>
        </p:sp>
        <p:sp>
          <p:nvSpPr>
            <p:cNvPr id="15" name="Rectangle 2"/>
            <p:cNvSpPr txBox="1">
              <a:spLocks noChangeArrowheads="1"/>
            </p:cNvSpPr>
            <p:nvPr/>
          </p:nvSpPr>
          <p:spPr>
            <a:xfrm>
              <a:off x="0" y="2338338"/>
              <a:ext cx="9144000" cy="145173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altLang="fr-FR" sz="4000" b="1" dirty="0" smtClean="0">
                  <a:solidFill>
                    <a:srgbClr val="029AFF"/>
                  </a:solidFill>
                  <a:latin typeface="+mn-lt"/>
                </a:rPr>
                <a:t>Merci pour votre attention !</a:t>
              </a:r>
              <a:endParaRPr lang="fr-FR" altLang="fr-FR" sz="2200" b="1" dirty="0">
                <a:solidFill>
                  <a:srgbClr val="029AFF"/>
                </a:solidFill>
                <a:latin typeface="+mn-lt"/>
              </a:endParaRP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3" y="2719067"/>
            <a:ext cx="4635280" cy="34764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37" y="2719067"/>
            <a:ext cx="3455430" cy="31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1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A1</a:t>
            </a:r>
            <a:endParaRPr lang="fr-FR" sz="1600" dirty="0" smtClean="0"/>
          </a:p>
        </p:txBody>
      </p:sp>
      <p:pic>
        <p:nvPicPr>
          <p:cNvPr id="6" name="Picture 76" descr="ellip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571" y="633936"/>
            <a:ext cx="5888858" cy="588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345" y="2562532"/>
                <a:ext cx="749308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droit avec flèche 9"/>
          <p:cNvCxnSpPr/>
          <p:nvPr/>
        </p:nvCxnSpPr>
        <p:spPr>
          <a:xfrm>
            <a:off x="2528596" y="3578365"/>
            <a:ext cx="4058816" cy="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4558004" y="5227444"/>
            <a:ext cx="0" cy="57619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78" y="5377042"/>
                <a:ext cx="31893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6981" r="-15094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/>
              <p:cNvSpPr txBox="1"/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62" y="3617493"/>
                <a:ext cx="18107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28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Inter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2721"/>
            <a:ext cx="9130976" cy="440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A2</a:t>
            </a: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204829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A3</a:t>
            </a:r>
            <a:endParaRPr lang="fr-FR" sz="1600" dirty="0" smtClean="0"/>
          </a:p>
        </p:txBody>
      </p:sp>
      <p:pic>
        <p:nvPicPr>
          <p:cNvPr id="6" name="Picture 11" descr="Attenuation Virgo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79961"/>
            <a:ext cx="9165437" cy="627803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86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err="1" smtClean="0">
                <a:solidFill>
                  <a:schemeClr val="accent1"/>
                </a:solidFill>
              </a:rPr>
              <a:t>Virgo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et les ondes gravitationnelles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A3</a:t>
            </a:r>
            <a:endParaRPr lang="fr-FR" sz="1600" dirty="0" smtClean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7" y="715439"/>
            <a:ext cx="8005665" cy="59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6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Backup slides – </a:t>
            </a:r>
            <a:r>
              <a:rPr lang="fr-FR" altLang="fr-FR" sz="2000" b="1" dirty="0" err="1" smtClean="0">
                <a:solidFill>
                  <a:schemeClr val="accent1"/>
                </a:solidFill>
              </a:rPr>
              <a:t>Templates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N°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28600" y="715439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8817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56076" y="1585120"/>
            <a:ext cx="9318996" cy="4052989"/>
            <a:chOff x="170896" y="2031787"/>
            <a:chExt cx="9318996" cy="4052989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2031787"/>
              <a:ext cx="9318996" cy="4052989"/>
              <a:chOff x="170896" y="2031787"/>
              <a:chExt cx="9318996" cy="4052989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Électron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 rot="20333977">
                <a:off x="5983326" y="2031787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 rot="20485617">
                <a:off x="1156395" y="3764195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141256" y="964030"/>
            <a:ext cx="4255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le comportement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microscopiques.</a:t>
            </a:r>
          </a:p>
          <a:p>
            <a:r>
              <a:rPr lang="fr-FR" dirty="0" smtClean="0">
                <a:solidFill>
                  <a:schemeClr val="accent2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2"/>
                </a:solidFill>
              </a:rPr>
              <a:t>probabiliste.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650862" y="4144778"/>
            <a:ext cx="4264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macroscopiques.</a:t>
            </a:r>
          </a:p>
          <a:p>
            <a:pPr algn="r"/>
            <a:r>
              <a:rPr lang="fr-FR" dirty="0" smtClean="0">
                <a:solidFill>
                  <a:schemeClr val="accent6"/>
                </a:solidFill>
              </a:rPr>
              <a:t>Elle repose sur un formalisme </a:t>
            </a:r>
            <a:r>
              <a:rPr lang="fr-FR" b="1" dirty="0" smtClean="0">
                <a:solidFill>
                  <a:schemeClr val="accent6"/>
                </a:solidFill>
              </a:rPr>
              <a:t>déterministe.</a:t>
            </a:r>
            <a:endParaRPr lang="fr-FR" dirty="0" smtClean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quantique.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759324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8" name="Imag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19999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Énergie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1999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34993"/>
            <a:ext cx="3497142" cy="2519999"/>
          </a:xfrm>
          <a:prstGeom prst="rect">
            <a:avLst/>
          </a:prstGeom>
        </p:spPr>
      </p:pic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Mouvement brownien – État quantique fondamental d’un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78" y="5316622"/>
                <a:ext cx="1287404" cy="66358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 xmlns=""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mouvement brownien </a:t>
            </a:r>
            <a:r>
              <a:rPr lang="fr-FR" dirty="0" smtClean="0">
                <a:solidFill>
                  <a:schemeClr val="tx2"/>
                </a:solidFill>
              </a:rPr>
              <a:t>de l’oscillateur est causé par l’agitation thermique.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6299498"/>
            <a:ext cx="861427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tx2"/>
                </a:solidFill>
              </a:rPr>
              <a:t>Refroidir un oscillateur mécanique dans son état quantique fondamental.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535786" y="2716966"/>
            <a:ext cx="362139" cy="43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≫ℏ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278" y="3592386"/>
                <a:ext cx="1458926" cy="369332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065" y="4625945"/>
                <a:ext cx="1399229" cy="369332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Connecteur droit avec flèche 46"/>
          <p:cNvCxnSpPr>
            <a:stCxn id="37" idx="2"/>
            <a:endCxn id="38" idx="0"/>
          </p:cNvCxnSpPr>
          <p:nvPr/>
        </p:nvCxnSpPr>
        <p:spPr>
          <a:xfrm flipH="1">
            <a:off x="4577680" y="3961718"/>
            <a:ext cx="6061" cy="664227"/>
          </a:xfrm>
          <a:prstGeom prst="straightConnector1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44" grpId="0"/>
      <p:bldP spid="59" grpId="0"/>
      <p:bldP spid="64" grpId="0"/>
      <p:bldP spid="65" grpId="0"/>
      <p:bldP spid="67" grpId="0"/>
      <p:bldP spid="68" grpId="0"/>
      <p:bldP spid="35" grpId="0"/>
      <p:bldP spid="5" grpId="0" animBg="1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 micro-pilier en quartz en quelques chiffres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33935"/>
            <a:ext cx="4062743" cy="3588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379653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  <m: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=200 µ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518" y="5298552"/>
                  <a:ext cx="1550937" cy="39036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Ellipse 4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eff</m:t>
                                    </m:r>
                                  </m:sub>
                                </m:sSub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=33,5 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µ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sub>
                                </m:sSub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fr-FR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3,6 </m:t>
                                </m:r>
                                <m:r>
                                  <m:rPr>
                                    <m:sty m:val="p"/>
                                  </m:rPr>
                                  <a:rPr lang="fr-FR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MHz</m:t>
                                </m:r>
                              </m:oMath>
                            </m:oMathPara>
                          </a14:m>
                          <a:endParaRPr lang="fr-FR" dirty="0" smtClean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fr-FR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3956938"/>
                  </p:ext>
                </p:extLst>
              </p:nvPr>
            </p:nvGraphicFramePr>
            <p:xfrm>
              <a:off x="228599" y="4580132"/>
              <a:ext cx="868680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95600"/>
                    <a:gridCol w="2895600"/>
                    <a:gridCol w="2895600"/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Masse</a:t>
                          </a:r>
                          <a:r>
                            <a:rPr lang="fr-FR" baseline="0" dirty="0" smtClean="0"/>
                            <a:t> effective</a:t>
                          </a:r>
                          <a:endParaRPr lang="fr-F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Fréquence mécanique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dirty="0" smtClean="0"/>
                            <a:t>Facteur de qualité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11" t="-109836" r="-201053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0000" t="-109836" r="-1006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0421" t="-109836" r="-842" b="-819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25" y="633935"/>
            <a:ext cx="3917674" cy="35912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5755" y="4580133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6022910" y="4580132"/>
            <a:ext cx="2892489" cy="7416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/>
          <p:cNvGrpSpPr/>
          <p:nvPr/>
        </p:nvGrpSpPr>
        <p:grpSpPr>
          <a:xfrm>
            <a:off x="897820" y="5612642"/>
            <a:ext cx="1550937" cy="914400"/>
            <a:chOff x="6700518" y="5036533"/>
            <a:chExt cx="1550937" cy="914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108" y="5298552"/>
                  <a:ext cx="126175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Ellipse 16"/>
            <p:cNvSpPr/>
            <p:nvPr/>
          </p:nvSpPr>
          <p:spPr>
            <a:xfrm>
              <a:off x="6700518" y="5036533"/>
              <a:ext cx="1550937" cy="91440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722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99" y="2391985"/>
            <a:ext cx="3499201" cy="2624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91985"/>
            <a:ext cx="3499110" cy="262433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06942" y="2565235"/>
            <a:ext cx="704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rgbClr val="FF0000"/>
                </a:solidFill>
                <a:latin typeface="Calibri"/>
              </a:rPr>
              <a:t>300 K</a:t>
            </a:r>
            <a:endParaRPr lang="fr-FR" i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69047" y="2561216"/>
            <a:ext cx="778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20000"/>
              </a:spcBef>
            </a:pPr>
            <a:r>
              <a:rPr lang="fr-FR" dirty="0" smtClean="0">
                <a:solidFill>
                  <a:schemeClr val="accent1"/>
                </a:solidFill>
                <a:latin typeface="Calibri"/>
              </a:rPr>
              <a:t>30 </a:t>
            </a:r>
            <a:r>
              <a:rPr lang="fr-FR" dirty="0" err="1" smtClean="0">
                <a:solidFill>
                  <a:schemeClr val="accent1"/>
                </a:solidFill>
                <a:latin typeface="Calibri"/>
              </a:rPr>
              <a:t>mK</a:t>
            </a:r>
            <a:endParaRPr lang="fr-FR" i="1" dirty="0">
              <a:solidFill>
                <a:schemeClr val="accent1"/>
              </a:solidFill>
              <a:latin typeface="Calibri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0" y="1682132"/>
            <a:ext cx="1355644" cy="15705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Mouvement brownien et thermométrie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2208501" y="2607211"/>
            <a:ext cx="1212251" cy="1634533"/>
            <a:chOff x="7369521" y="1053426"/>
            <a:chExt cx="1212251" cy="1634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3789" y="1131535"/>
                  <a:ext cx="1029321" cy="68140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/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La mesure de l’aire du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spectre des fluctuations de position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dues au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mouvement brownien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donne accès au rapport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fr-FR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fr-FR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𝐞𝐟𝐟</m:t>
                        </m:r>
                      </m:sub>
                    </m:sSub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80" y="680077"/>
                <a:ext cx="868680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561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/>
          <p:cNvCxnSpPr>
            <a:stCxn id="13" idx="1"/>
            <a:endCxn id="5" idx="3"/>
          </p:cNvCxnSpPr>
          <p:nvPr/>
        </p:nvCxnSpPr>
        <p:spPr>
          <a:xfrm flipH="1" flipV="1">
            <a:off x="3727710" y="3704152"/>
            <a:ext cx="1688489" cy="33"/>
          </a:xfrm>
          <a:prstGeom prst="straightConnector1">
            <a:avLst/>
          </a:prstGeom>
          <a:ln w="76200">
            <a:gradFill flip="none" rotWithShape="1">
              <a:gsLst>
                <a:gs pos="0">
                  <a:srgbClr val="FF0000"/>
                </a:gs>
                <a:gs pos="100000">
                  <a:srgbClr val="00B0F0"/>
                </a:gs>
              </a:gsLst>
              <a:lin ang="10800000" scaled="1"/>
              <a:tileRect/>
            </a:gra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e 38"/>
          <p:cNvGrpSpPr/>
          <p:nvPr/>
        </p:nvGrpSpPr>
        <p:grpSpPr>
          <a:xfrm>
            <a:off x="6618677" y="2685320"/>
            <a:ext cx="1086644" cy="1729392"/>
            <a:chOff x="6525277" y="984701"/>
            <a:chExt cx="1086644" cy="1729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b="1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fr-FR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b="0" i="0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FR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b="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fr-FR" b="0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eff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8945" y="1095318"/>
                  <a:ext cx="979307" cy="67505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Ellipse 40"/>
            <p:cNvSpPr/>
            <p:nvPr/>
          </p:nvSpPr>
          <p:spPr>
            <a:xfrm>
              <a:off x="6525277" y="984701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4"/>
            </p:cNvCxnSpPr>
            <p:nvPr/>
          </p:nvCxnSpPr>
          <p:spPr>
            <a:xfrm>
              <a:off x="7068599" y="1880994"/>
              <a:ext cx="334177" cy="8330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/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Dans l’état quantique fondamental, les </a:t>
                </a:r>
                <a:r>
                  <a:rPr lang="fr-FR" b="1" dirty="0" smtClean="0">
                    <a:solidFill>
                      <a:schemeClr val="tx2"/>
                    </a:solidFill>
                  </a:rPr>
                  <a:t>fluctuations de point zéro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sont de l’ordre de </a:t>
                </a:r>
              </a:p>
              <a:p>
                <a:endParaRPr lang="fr-FR" b="1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FR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𝐙𝐏𝐅</m:t>
                          </m:r>
                        </m:sub>
                      </m:sSub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sup>
                      </m:sSup>
                      <m:r>
                        <a:rPr lang="fr-FR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1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</m:oMath>
                  </m:oMathPara>
                </a14:m>
                <a:endParaRPr lang="fr-FR" b="1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156346"/>
                <a:ext cx="8686800" cy="1464696"/>
              </a:xfrm>
              <a:prstGeom prst="rect">
                <a:avLst/>
              </a:prstGeom>
              <a:blipFill rotWithShape="0">
                <a:blip r:embed="rId10"/>
                <a:stretch>
                  <a:fillRect l="-632" t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4" grpId="0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5" y="1842506"/>
            <a:ext cx="4498122" cy="23150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4" y="1842506"/>
            <a:ext cx="4498122" cy="2315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003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90" y="3089522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214" t="-2222" r="-23214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78664" y="4445093"/>
            <a:ext cx="2533382" cy="2257887"/>
            <a:chOff x="278647" y="4432098"/>
            <a:chExt cx="2533382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47" y="4705733"/>
              <a:ext cx="2533382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012244" y="4452657"/>
            <a:ext cx="2988689" cy="2276140"/>
            <a:chOff x="3099841" y="4466138"/>
            <a:chExt cx="2988689" cy="227614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41" y="4645527"/>
              <a:ext cx="2988689" cy="2096751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728578" y="446613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425706" y="4445093"/>
            <a:ext cx="2837448" cy="2264645"/>
            <a:chOff x="6331970" y="4445914"/>
            <a:chExt cx="2837448" cy="226464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970" y="4726307"/>
              <a:ext cx="2533382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362064" y="4445914"/>
              <a:ext cx="28073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 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88752" y="1904413"/>
            <a:ext cx="42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/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 :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269" y="3114429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80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3169" y="2428424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/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498" y="2889649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521652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920792" y="5279597"/>
            <a:ext cx="535008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/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699" y="3524570"/>
                <a:ext cx="27180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22222" r="-15556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23287" y="5775805"/>
            <a:ext cx="259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 smtClean="0">
                <a:solidFill>
                  <a:schemeClr val="tx2"/>
                </a:solidFill>
              </a:rPr>
              <a:t>oscillateur</a:t>
            </a:r>
            <a:r>
              <a:rPr lang="fr-FR" dirty="0" smtClean="0">
                <a:solidFill>
                  <a:schemeClr val="tx2"/>
                </a:solidFill>
              </a:rPr>
              <a:t>...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677641" y="838200"/>
            <a:ext cx="623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La faible taille des oscillateurs nécessite un miroir de </a:t>
            </a:r>
            <a:r>
              <a:rPr lang="fr-FR" b="1" dirty="0" smtClean="0">
                <a:solidFill>
                  <a:schemeClr val="tx2"/>
                </a:solidFill>
              </a:rPr>
              <a:t>faible rayon de courbure.</a:t>
            </a:r>
            <a:r>
              <a:rPr lang="fr-FR" dirty="0" smtClean="0">
                <a:solidFill>
                  <a:schemeClr val="tx2"/>
                </a:solidFill>
              </a:rPr>
              <a:t> </a:t>
            </a:r>
            <a:endParaRPr lang="fr-FR" b="1" dirty="0" smtClean="0">
              <a:solidFill>
                <a:schemeClr val="tx2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88" y="883210"/>
            <a:ext cx="2300563" cy="1728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23287" y="3194588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3058865" y="3194588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194588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677641" y="1503193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</a:t>
                </a:r>
                <a:r>
                  <a:rPr lang="fr-FR" baseline="-25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tx2"/>
                    </a:solidFill>
                  </a:rPr>
                  <a:t>Pour </a:t>
                </a:r>
                <a:r>
                  <a:rPr lang="fr-FR" dirty="0">
                    <a:solidFill>
                      <a:schemeClr val="tx2"/>
                    </a:solidFill>
                  </a:rPr>
                  <a:t>une </a:t>
                </a:r>
                <a:r>
                  <a:rPr lang="fr-FR" b="1" dirty="0">
                    <a:solidFill>
                      <a:schemeClr val="tx2"/>
                    </a:solidFill>
                  </a:rPr>
                  <a:t>cavité optomécanique </a:t>
                </a:r>
                <a:r>
                  <a:rPr lang="fr-FR" dirty="0">
                    <a:solidFill>
                      <a:schemeClr val="tx2"/>
                    </a:solidFill>
                  </a:rPr>
                  <a:t>en </a:t>
                </a:r>
                <a:r>
                  <a:rPr lang="fr-FR" dirty="0" smtClean="0">
                    <a:solidFill>
                      <a:schemeClr val="tx2"/>
                    </a:solidFill>
                  </a:rPr>
                  <a:t>cryogénie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≈200 </m:t>
                      </m:r>
                      <m: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220" y="5775805"/>
                <a:ext cx="3386874" cy="944041"/>
              </a:xfrm>
              <a:prstGeom prst="rect">
                <a:avLst/>
              </a:prstGeom>
              <a:blipFill rotWithShape="0">
                <a:blip r:embed="rId9"/>
                <a:stretch>
                  <a:fillRect l="-1439" t="-3226" b="-25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058865" y="577580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Un </a:t>
            </a:r>
            <a:r>
              <a:rPr lang="fr-FR" b="1" dirty="0">
                <a:solidFill>
                  <a:schemeClr val="tx2"/>
                </a:solidFill>
              </a:rPr>
              <a:t>miroir d’entrée</a:t>
            </a:r>
            <a:r>
              <a:rPr lang="fr-FR" dirty="0">
                <a:solidFill>
                  <a:schemeClr val="tx2"/>
                </a:solidFill>
              </a:rPr>
              <a:t>…	</a:t>
            </a:r>
            <a:endParaRPr lang="fr-FR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dépend de la </a:t>
            </a:r>
            <a:r>
              <a:rPr lang="fr-FR" b="1" dirty="0" smtClean="0">
                <a:solidFill>
                  <a:schemeClr val="tx2"/>
                </a:solidFill>
              </a:rPr>
              <a:t>distance</a:t>
            </a:r>
            <a:r>
              <a:rPr lang="fr-FR" dirty="0" smtClean="0">
                <a:solidFill>
                  <a:schemeClr val="tx2"/>
                </a:solidFill>
              </a:rPr>
              <a:t> entre les deux miroirs.</a:t>
            </a:r>
            <a:endParaRPr lang="fr-FR" b="1" dirty="0">
              <a:solidFill>
                <a:schemeClr val="tx2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75454" y="1579410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R</a:t>
            </a:r>
            <a:r>
              <a:rPr lang="fr-FR" b="1" dirty="0" smtClean="0">
                <a:solidFill>
                  <a:schemeClr val="tx2"/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0697" y="883410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/>
              <p:cNvSpPr txBox="1"/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tx2"/>
                    </a:solidFill>
                  </a:rPr>
                  <a:t>Ressort </a:t>
                </a:r>
                <a:r>
                  <a:rPr lang="fr-FR" b="1" dirty="0">
                    <a:solidFill>
                      <a:schemeClr val="tx2"/>
                    </a:solidFill>
                  </a:rPr>
                  <a:t>optique</a:t>
                </a:r>
              </a:p>
              <a:p>
                <a:pPr algn="ctr"/>
                <a:endParaRPr lang="fr-FR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 smtClean="0">
                  <a:solidFill>
                    <a:schemeClr val="tx2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ZoneTexte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785" y="4929864"/>
                <a:ext cx="1826115" cy="1130246"/>
              </a:xfrm>
              <a:prstGeom prst="rect">
                <a:avLst/>
              </a:prstGeom>
              <a:blipFill rotWithShape="0">
                <a:blip r:embed="rId11"/>
                <a:stretch>
                  <a:fillRect t="-7027" b="-16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e 7"/>
          <p:cNvGrpSpPr/>
          <p:nvPr/>
        </p:nvGrpSpPr>
        <p:grpSpPr>
          <a:xfrm>
            <a:off x="6110466" y="4929864"/>
            <a:ext cx="2797713" cy="1130246"/>
            <a:chOff x="6110466" y="4929864"/>
            <a:chExt cx="2797713" cy="1130246"/>
          </a:xfrm>
        </p:grpSpPr>
        <p:sp>
          <p:nvSpPr>
            <p:cNvPr id="63" name="ZoneTexte 62"/>
            <p:cNvSpPr txBox="1"/>
            <p:nvPr/>
          </p:nvSpPr>
          <p:spPr>
            <a:xfrm>
              <a:off x="6110466" y="5310321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tx2"/>
                  </a:solidFill>
                </a:rPr>
                <a:t>R</a:t>
              </a:r>
              <a:r>
                <a:rPr lang="fr-FR" b="1" dirty="0" smtClean="0">
                  <a:solidFill>
                    <a:schemeClr val="tx2"/>
                  </a:solidFill>
                </a:rPr>
                <a:t>etard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tx2"/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tx2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062" y="4929864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7027" r="-9821" b="-162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eur droit avec flèche 66"/>
            <p:cNvCxnSpPr>
              <a:stCxn id="63" idx="3"/>
              <a:endCxn id="65" idx="1"/>
            </p:cNvCxnSpPr>
            <p:nvPr/>
          </p:nvCxnSpPr>
          <p:spPr>
            <a:xfrm>
              <a:off x="6999971" y="5494987"/>
              <a:ext cx="543091" cy="0"/>
            </a:xfrm>
            <a:prstGeom prst="straightConnector1">
              <a:avLst/>
            </a:prstGeom>
            <a:ln w="25400">
              <a:gradFill flip="none" rotWithShape="1">
                <a:gsLst>
                  <a:gs pos="100000">
                    <a:schemeClr val="tx2"/>
                  </a:gs>
                  <a:gs pos="0">
                    <a:schemeClr val="tx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793254" y="3132092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</a:t>
            </a:r>
            <a:r>
              <a:rPr lang="fr-FR" b="1" dirty="0" smtClean="0">
                <a:solidFill>
                  <a:schemeClr val="tx2"/>
                </a:solidFill>
              </a:rPr>
              <a:t>couplage optomécanique </a:t>
            </a:r>
            <a:r>
              <a:rPr lang="fr-FR" dirty="0" smtClean="0">
                <a:solidFill>
                  <a:schemeClr val="tx2"/>
                </a:solidFill>
              </a:rPr>
              <a:t>lie les </a:t>
            </a:r>
            <a:r>
              <a:rPr lang="fr-FR" b="1" dirty="0" smtClean="0">
                <a:solidFill>
                  <a:schemeClr val="tx2"/>
                </a:solidFill>
              </a:rPr>
              <a:t>déplacements</a:t>
            </a:r>
            <a:r>
              <a:rPr lang="fr-FR" dirty="0" smtClean="0">
                <a:solidFill>
                  <a:schemeClr val="tx2"/>
                </a:solidFill>
              </a:rPr>
              <a:t> du miroir et l’</a:t>
            </a:r>
            <a:r>
              <a:rPr lang="fr-FR" b="1" dirty="0" smtClean="0">
                <a:solidFill>
                  <a:schemeClr val="tx2"/>
                </a:solidFill>
              </a:rPr>
              <a:t>intensité </a:t>
            </a:r>
            <a:r>
              <a:rPr lang="fr-FR" b="1" dirty="0" err="1" smtClean="0">
                <a:solidFill>
                  <a:schemeClr val="tx2"/>
                </a:solidFill>
              </a:rPr>
              <a:t>intracavité</a:t>
            </a:r>
            <a:r>
              <a:rPr lang="fr-FR" b="1" dirty="0" smtClean="0">
                <a:solidFill>
                  <a:schemeClr val="tx2"/>
                </a:solidFill>
              </a:rPr>
              <a:t> </a:t>
            </a:r>
            <a:r>
              <a:rPr lang="fr-FR" dirty="0" smtClean="0">
                <a:solidFill>
                  <a:schemeClr val="tx2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tx2"/>
                </a:solidFill>
              </a:rPr>
              <a:t>pression de radiation.</a:t>
            </a:r>
            <a:endParaRPr lang="fr-FR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80" y="4870067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4" grpId="0"/>
      <p:bldP spid="68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69448</TotalTime>
  <Words>1184</Words>
  <Application>Microsoft Office PowerPoint</Application>
  <PresentationFormat>Affichage à l'écran (4:3)</PresentationFormat>
  <Paragraphs>327</Paragraphs>
  <Slides>26</Slides>
  <Notes>26</Notes>
  <HiddenSlides>1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État quantique fondamental d’un oscillateur mécanique</vt:lpstr>
      <vt:lpstr>Le micro-pilier en quartz en quelques chiffres</vt:lpstr>
      <vt:lpstr>Mouvement brownien et thermométrie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Valorisation – Oscillateurs et micro-pilier </vt:lpstr>
      <vt:lpstr>Valorisation – Cours et TD</vt:lpstr>
      <vt:lpstr>Valorisation – TP : caractérisation mécanique</vt:lpstr>
      <vt:lpstr>Valorisation – TP : « fonction de transfert »</vt:lpstr>
      <vt:lpstr>Présentation PowerPoint</vt:lpstr>
      <vt:lpstr>Valorisation – TP : étude spectrale</vt:lpstr>
      <vt:lpstr>Valorisation – Évaluation : Micro-capteurs et oscillateurs </vt:lpstr>
      <vt:lpstr>Présentation PowerPoint</vt:lpstr>
      <vt:lpstr>Virgo et les ondes gravitationnelles</vt:lpstr>
      <vt:lpstr>Virgo et les ondes gravitationnelles</vt:lpstr>
      <vt:lpstr>Virgo et les ondes gravitationnelles</vt:lpstr>
      <vt:lpstr>Virgo et les ondes gravitationnelles</vt:lpstr>
      <vt:lpstr>Backup slides – Templates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1043</cp:revision>
  <cp:lastPrinted>2019-07-12T11:29:22Z</cp:lastPrinted>
  <dcterms:created xsi:type="dcterms:W3CDTF">2016-01-19T10:18:58Z</dcterms:created>
  <dcterms:modified xsi:type="dcterms:W3CDTF">2020-06-30T16:24:24Z</dcterms:modified>
</cp:coreProperties>
</file>